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1" r:id="rId3"/>
    <p:sldId id="279" r:id="rId4"/>
    <p:sldId id="281" r:id="rId5"/>
    <p:sldId id="282" r:id="rId6"/>
    <p:sldId id="291" r:id="rId7"/>
    <p:sldId id="260" r:id="rId8"/>
    <p:sldId id="285" r:id="rId9"/>
    <p:sldId id="286" r:id="rId10"/>
    <p:sldId id="289" r:id="rId11"/>
    <p:sldId id="276" r:id="rId12"/>
    <p:sldId id="271" r:id="rId13"/>
    <p:sldId id="269" r:id="rId14"/>
    <p:sldId id="278" r:id="rId15"/>
    <p:sldId id="272" r:id="rId16"/>
    <p:sldId id="274" r:id="rId17"/>
    <p:sldId id="275" r:id="rId18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5610" autoAdjust="0"/>
  </p:normalViewPr>
  <p:slideViewPr>
    <p:cSldViewPr>
      <p:cViewPr varScale="1">
        <p:scale>
          <a:sx n="123" d="100"/>
          <a:sy n="123" d="100"/>
        </p:scale>
        <p:origin x="108" y="4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51E29-EEA4-49A6-93CA-A636FEA00D39}" type="datetimeFigureOut">
              <a:rPr lang="zh-CN" altLang="en-US" smtClean="0"/>
              <a:t>2024/6/6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3806B-6947-4FEF-A059-BC3EEF5902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2145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B60062-98E4-4766-87C1-E1864411C65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0051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623675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 userDrawn="1"/>
        </p:nvSpPr>
        <p:spPr>
          <a:xfrm>
            <a:off x="0" y="6481859"/>
            <a:ext cx="12192000" cy="34685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zh-CN" altLang="en-US" sz="24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0622"/>
            <a:ext cx="10972800" cy="778098"/>
          </a:xfrm>
        </p:spPr>
        <p:txBody>
          <a:bodyPr/>
          <a:lstStyle>
            <a:lvl1pPr algn="l">
              <a:defRPr sz="3200" b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609600" y="980729"/>
            <a:ext cx="10972800" cy="5464948"/>
          </a:xfrm>
        </p:spPr>
        <p:txBody>
          <a:bodyPr/>
          <a:lstStyle>
            <a:lvl1pPr>
              <a:defRPr sz="2400" b="0" kern="100" spc="-1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anose="02010509060101010101" pitchFamily="49" charset="-122"/>
              </a:defRPr>
            </a:lvl1pPr>
            <a:lvl2pPr>
              <a:defRPr sz="20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anose="02010509060101010101" pitchFamily="49" charset="-122"/>
              </a:defRPr>
            </a:lvl2pPr>
            <a:lvl3pPr>
              <a:defRPr sz="2400"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 sz="2400"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 sz="2400"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0" y="908720"/>
            <a:ext cx="1219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 userDrawn="1"/>
        </p:nvSpPr>
        <p:spPr>
          <a:xfrm>
            <a:off x="4739245" y="6500181"/>
            <a:ext cx="31569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MySQL</a:t>
            </a:r>
            <a:r>
              <a:rPr lang="zh-CN" altLang="en-US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的各种文件</a:t>
            </a:r>
          </a:p>
        </p:txBody>
      </p:sp>
      <p:sp>
        <p:nvSpPr>
          <p:cNvPr id="6" name="文本框 5"/>
          <p:cNvSpPr txBox="1"/>
          <p:nvPr userDrawn="1"/>
        </p:nvSpPr>
        <p:spPr>
          <a:xfrm>
            <a:off x="10320469" y="6512735"/>
            <a:ext cx="1440160" cy="279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2FA8B54D-5347-4AE6-9BB5-F8CAF14BE9FC}" type="slidenum">
              <a:rPr kumimoji="1" lang="en-US" altLang="zh-CN" sz="1400" b="1" kern="120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zh-CN" altLang="en-US" sz="1400" b="1" kern="120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606619" y="6490966"/>
            <a:ext cx="2993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400" b="1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MySQL</a:t>
            </a:r>
            <a:r>
              <a:rPr lang="zh-CN" altLang="en-US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数据库系统管理</a:t>
            </a:r>
          </a:p>
        </p:txBody>
      </p:sp>
    </p:spTree>
    <p:extLst>
      <p:ext uri="{BB962C8B-B14F-4D97-AF65-F5344CB8AC3E}">
        <p14:creationId xmlns:p14="http://schemas.microsoft.com/office/powerpoint/2010/main" val="3584710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99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89"/>
                </a:solidFill>
              </a:defRPr>
            </a:lvl1pPr>
          </a:lstStyle>
          <a:p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9600" dirty="0">
                <a:solidFill>
                  <a:srgbClr val="FF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12</a:t>
            </a:r>
            <a:endParaRPr lang="zh-CN" altLang="en-US" sz="9600" dirty="0">
              <a:solidFill>
                <a:srgbClr val="FF0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03512" y="3501008"/>
            <a:ext cx="8928992" cy="2592288"/>
          </a:xfrm>
        </p:spPr>
        <p:txBody>
          <a:bodyPr/>
          <a:lstStyle/>
          <a:p>
            <a:r>
              <a:rPr lang="en-US" altLang="zh-CN" sz="6000" b="1" dirty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rPr>
              <a:t>MySQL</a:t>
            </a:r>
            <a:endParaRPr lang="en-US" altLang="zh-CN" sz="6000" b="1" dirty="0">
              <a:solidFill>
                <a:schemeClr val="bg2">
                  <a:lumMod val="10000"/>
                </a:schemeClr>
              </a:solidFill>
              <a:latin typeface="+mn-ea"/>
            </a:endParaRPr>
          </a:p>
          <a:p>
            <a:r>
              <a:rPr lang="zh-CN" altLang="en-US" sz="6000" b="1" dirty="0" smtClean="0">
                <a:solidFill>
                  <a:schemeClr val="bg2">
                    <a:lumMod val="10000"/>
                  </a:schemeClr>
                </a:solidFill>
                <a:latin typeface="+mn-ea"/>
              </a:rPr>
              <a:t>主要目录、文件和</a:t>
            </a:r>
            <a:r>
              <a:rPr lang="zh-CN" altLang="en-US" sz="6000" b="1" dirty="0">
                <a:solidFill>
                  <a:schemeClr val="bg2">
                    <a:lumMod val="10000"/>
                  </a:schemeClr>
                </a:solidFill>
                <a:latin typeface="+mn-ea"/>
              </a:rPr>
              <a:t>表空间</a:t>
            </a:r>
          </a:p>
        </p:txBody>
      </p:sp>
    </p:spTree>
    <p:extLst>
      <p:ext uri="{BB962C8B-B14F-4D97-AF65-F5344CB8AC3E}">
        <p14:creationId xmlns:p14="http://schemas.microsoft.com/office/powerpoint/2010/main" val="2324699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D0F9B3-1454-40B4-835A-2CC87A2F6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innodb_file_per_table</a:t>
            </a:r>
            <a:r>
              <a:rPr lang="zh-CN" altLang="en-US"/>
              <a:t>表空间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AB4880E-9C61-4F55-AC94-D0BCA4908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一个表，一个文件，一个表空间</a:t>
            </a:r>
            <a:endParaRPr lang="en-US" altLang="zh-CN"/>
          </a:p>
          <a:p>
            <a:r>
              <a:rPr lang="en-US" altLang="zh-CN"/>
              <a:t>innodb_file_per_table</a:t>
            </a:r>
            <a:r>
              <a:rPr lang="zh-CN" altLang="en-US"/>
              <a:t>参数</a:t>
            </a:r>
            <a:endParaRPr lang="en-US" altLang="zh-CN"/>
          </a:p>
          <a:p>
            <a:pPr lvl="1"/>
            <a:r>
              <a:rPr lang="zh-CN" altLang="en-US"/>
              <a:t>若此值为</a:t>
            </a:r>
            <a:r>
              <a:rPr lang="en-US" altLang="zh-CN"/>
              <a:t>1</a:t>
            </a:r>
            <a:r>
              <a:rPr lang="zh-CN" altLang="en-US"/>
              <a:t>，则表会存储于</a:t>
            </a:r>
            <a:r>
              <a:rPr lang="en-US" altLang="zh-CN"/>
              <a:t>innodb_file_per_table</a:t>
            </a:r>
            <a:r>
              <a:rPr lang="zh-CN" altLang="en-US"/>
              <a:t>表空间</a:t>
            </a:r>
            <a:endParaRPr lang="en-US" altLang="zh-CN"/>
          </a:p>
          <a:p>
            <a:pPr lvl="1"/>
            <a:r>
              <a:rPr lang="zh-CN" altLang="en-US"/>
              <a:t>若此值为</a:t>
            </a:r>
            <a:r>
              <a:rPr lang="en-US" altLang="zh-CN"/>
              <a:t>0</a:t>
            </a:r>
            <a:r>
              <a:rPr lang="zh-CN" altLang="en-US"/>
              <a:t>，则表会存储于系统表空间</a:t>
            </a:r>
            <a:endParaRPr lang="en-US" altLang="zh-CN"/>
          </a:p>
          <a:p>
            <a:pPr lvl="1"/>
            <a:r>
              <a:rPr lang="zh-CN" altLang="en-US"/>
              <a:t>从</a:t>
            </a:r>
            <a:r>
              <a:rPr lang="en-US" altLang="zh-CN"/>
              <a:t>MySQL 5.5</a:t>
            </a:r>
            <a:r>
              <a:rPr lang="zh-CN" altLang="en-US"/>
              <a:t>开始，此参数默认为</a:t>
            </a:r>
            <a:r>
              <a:rPr lang="en-US" altLang="zh-CN"/>
              <a:t>1(</a:t>
            </a:r>
            <a:r>
              <a:rPr lang="zh-CN" altLang="en-US"/>
              <a:t>即开启</a:t>
            </a:r>
            <a:r>
              <a:rPr lang="en-US" altLang="zh-CN"/>
              <a:t>)</a:t>
            </a:r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6417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0622"/>
            <a:ext cx="10887000" cy="706090"/>
          </a:xfrm>
        </p:spPr>
        <p:txBody>
          <a:bodyPr/>
          <a:lstStyle/>
          <a:p>
            <a:r>
              <a:rPr lang="zh-CN" altLang="en-US"/>
              <a:t>*把</a:t>
            </a:r>
            <a:r>
              <a:rPr lang="en-US" altLang="zh-CN"/>
              <a:t>file_per_table</a:t>
            </a:r>
            <a:r>
              <a:rPr lang="zh-CN" altLang="en-US"/>
              <a:t>文件放到</a:t>
            </a:r>
            <a:r>
              <a:rPr lang="en-US" altLang="zh-CN"/>
              <a:t>datadir</a:t>
            </a:r>
            <a:r>
              <a:rPr lang="zh-CN" altLang="en-US"/>
              <a:t>之外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9626" y="1052735"/>
            <a:ext cx="10876974" cy="5256585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200"/>
              <a:t>mysql&gt; create table t2(c1 int primary key) data directory '</a:t>
            </a:r>
            <a:r>
              <a:rPr lang="en-US" altLang="zh-CN" sz="2000"/>
              <a:t>/var/lib/mytbs</a:t>
            </a:r>
            <a:r>
              <a:rPr lang="en-US" altLang="zh-CN" sz="2200"/>
              <a:t>';</a:t>
            </a:r>
          </a:p>
          <a:p>
            <a:pPr marL="0" indent="0">
              <a:buNone/>
            </a:pPr>
            <a:r>
              <a:rPr lang="en-US" altLang="zh-CN" sz="2200"/>
              <a:t>mysql&gt; create table t3(c1 int primary key) data directory '/var/lib/mytbs'          -&gt; tablespace innodb_file_per_table; </a:t>
            </a:r>
          </a:p>
          <a:p>
            <a:pPr marL="0" indent="0">
              <a:buNone/>
            </a:pPr>
            <a:r>
              <a:rPr lang="en-US" altLang="zh-CN"/>
              <a:t>[root@law law]# pwd</a:t>
            </a:r>
          </a:p>
          <a:p>
            <a:pPr marL="0" indent="0">
              <a:buNone/>
            </a:pPr>
            <a:r>
              <a:rPr lang="en-US" altLang="zh-CN"/>
              <a:t>/var/lib/mytbs/law</a:t>
            </a:r>
          </a:p>
          <a:p>
            <a:pPr marL="0" indent="0">
              <a:buNone/>
            </a:pPr>
            <a:r>
              <a:rPr lang="en-US" altLang="zh-CN"/>
              <a:t>[root@law law]# ls</a:t>
            </a:r>
          </a:p>
          <a:p>
            <a:pPr marL="0" indent="0">
              <a:buNone/>
            </a:pPr>
            <a:r>
              <a:rPr lang="en-US" altLang="zh-CN"/>
              <a:t>t2.ibd  t3.ibd</a:t>
            </a:r>
          </a:p>
          <a:p>
            <a:pPr marL="0" indent="0">
              <a:buNone/>
            </a:pP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说明：要把此目录加入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my.cnf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文件的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innodb_directories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参数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设置此参数需重启服务器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en-US" altLang="zh-CN" sz="2200"/>
              <a:t>innodb_directories = "/var/lib/mytbs,/var/lib/mydbf", 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并把目录属主及组改为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mysql:mysql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innodb_directories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参数是只读参数，不能使用命令修改</a:t>
            </a:r>
            <a:endParaRPr lang="en-US" altLang="zh-CN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800"/>
              <a:t>[mysqld]</a:t>
            </a:r>
          </a:p>
          <a:p>
            <a:pPr marL="0" indent="0">
              <a:buNone/>
            </a:pPr>
            <a:r>
              <a:rPr lang="en-US" altLang="zh-CN" sz="2800"/>
              <a:t>innodb_directories = "/var/lib/mytbs;/mytbs"</a:t>
            </a:r>
            <a:endParaRPr lang="zh-CN" altLang="en-US" sz="2800"/>
          </a:p>
          <a:p>
            <a:pPr marL="0" indent="0">
              <a:buNone/>
            </a:pPr>
            <a:endParaRPr lang="en-US" altLang="zh-CN" sz="2200"/>
          </a:p>
          <a:p>
            <a:pPr marL="0" indent="0">
              <a:buNone/>
            </a:pPr>
            <a:endParaRPr lang="en-US" altLang="zh-CN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b="1"/>
              <a:t/>
            </a:r>
            <a:br>
              <a:rPr lang="en-US" altLang="zh-CN" b="1"/>
            </a:b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0395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使用</a:t>
            </a:r>
            <a:r>
              <a:rPr lang="en-US" altLang="zh-CN" dirty="0"/>
              <a:t>general tablespace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200"/>
              <a:t>创建表空间</a:t>
            </a:r>
            <a:endParaRPr lang="en-US" altLang="zh-CN" sz="2200"/>
          </a:p>
          <a:p>
            <a:pPr marL="0" indent="0">
              <a:buNone/>
            </a:pPr>
            <a:r>
              <a:rPr lang="en-US" altLang="zh-CN" sz="2200"/>
              <a:t>mysql&gt; create tablespace ts add datafile 'ts01.ibd';</a:t>
            </a:r>
          </a:p>
          <a:p>
            <a:pPr marL="0" indent="0">
              <a:buNone/>
            </a:pPr>
            <a:r>
              <a:rPr lang="en-US" altLang="zh-CN" sz="2200"/>
              <a:t>mysql&gt; create tablespace tbs;</a:t>
            </a:r>
          </a:p>
          <a:p>
            <a:pPr marL="0" indent="0"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说明：只支持单数据文件，默认存储于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</a:rPr>
              <a:t>datadir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目录下，不允许存于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</a:rPr>
              <a:t>datadir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下面的子目录，文件扩展名必须是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</a:rPr>
              <a:t>ibd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。若省略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</a:rPr>
              <a:t>add datafile(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始于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</a:rPr>
              <a:t>8.0.14)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，则系统赋予唯一文件名。</a:t>
            </a:r>
            <a:endParaRPr lang="en-US" altLang="zh-CN" sz="20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2200"/>
              <a:t>在指定表空间上建表</a:t>
            </a:r>
            <a:endParaRPr lang="en-US" altLang="zh-CN" sz="2200"/>
          </a:p>
          <a:p>
            <a:pPr marL="0" indent="0">
              <a:buNone/>
            </a:pPr>
            <a:r>
              <a:rPr lang="en-US" altLang="zh-CN" sz="2200"/>
              <a:t>mysql&gt; create table t(a int, b char(10))</a:t>
            </a:r>
          </a:p>
          <a:p>
            <a:pPr marL="0" indent="0">
              <a:buNone/>
            </a:pPr>
            <a:r>
              <a:rPr lang="en-US" altLang="zh-CN" sz="2200"/>
              <a:t>    -&gt; tablespace ts;</a:t>
            </a:r>
          </a:p>
          <a:p>
            <a:r>
              <a:rPr lang="zh-CN" altLang="en-US" sz="2200"/>
              <a:t>*数据文件存储于数据目录之外</a:t>
            </a:r>
            <a:endParaRPr lang="en-US" altLang="zh-CN" sz="2200"/>
          </a:p>
          <a:p>
            <a:pPr marL="0" indent="0">
              <a:buNone/>
            </a:pPr>
            <a:r>
              <a:rPr lang="en-US" altLang="zh-CN" sz="2200"/>
              <a:t>mysql&gt; create tablespace tbs add datafile '/var/lib/mytbs/tbs01.ibd';</a:t>
            </a:r>
          </a:p>
          <a:p>
            <a:pPr marL="0" indent="0"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说明：若数据文件不在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</a:rPr>
              <a:t>datadir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目录，则需在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</a:rPr>
              <a:t>/etc/my.cnf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中添加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</a:rPr>
              <a:t>innodb_directories,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并把目录属主改为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</a:rPr>
              <a:t>mysql:mysql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</a:rPr>
              <a:t>innodb_directories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参数是只读参数，不能使用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</a:rPr>
              <a:t>set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命令修改</a:t>
            </a:r>
            <a:endParaRPr lang="en-US" altLang="zh-CN" sz="20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200"/>
              <a:t>[mysqld]</a:t>
            </a:r>
          </a:p>
          <a:p>
            <a:pPr marL="0" indent="0">
              <a:buNone/>
            </a:pPr>
            <a:r>
              <a:rPr lang="en-US" altLang="zh-CN" sz="2200"/>
              <a:t>innodb_directories = "/var/lib/mytbs;/mytbs"</a:t>
            </a:r>
            <a:endParaRPr lang="zh-CN" altLang="en-US" sz="2200"/>
          </a:p>
        </p:txBody>
      </p:sp>
    </p:spTree>
    <p:extLst>
      <p:ext uri="{BB962C8B-B14F-4D97-AF65-F5344CB8AC3E}">
        <p14:creationId xmlns:p14="http://schemas.microsoft.com/office/powerpoint/2010/main" val="1722084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general tablespace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5.7.6</a:t>
            </a:r>
            <a:r>
              <a:rPr lang="zh-CN" altLang="en-US" dirty="0"/>
              <a:t>加入，把用户表数据由</a:t>
            </a:r>
            <a:r>
              <a:rPr lang="en-US" altLang="zh-CN" dirty="0"/>
              <a:t>ibdata1</a:t>
            </a:r>
            <a:r>
              <a:rPr lang="zh-CN" altLang="en-US" dirty="0"/>
              <a:t>及</a:t>
            </a:r>
            <a:r>
              <a:rPr lang="en-US" altLang="zh-CN" dirty="0"/>
              <a:t>file-per-table</a:t>
            </a:r>
            <a:r>
              <a:rPr lang="zh-CN" altLang="en-US" dirty="0"/>
              <a:t>剥离</a:t>
            </a:r>
            <a:endParaRPr lang="en-US" altLang="zh-CN" dirty="0"/>
          </a:p>
          <a:p>
            <a:r>
              <a:rPr lang="zh-CN" altLang="en-US" dirty="0"/>
              <a:t>执行专门的</a:t>
            </a:r>
            <a:r>
              <a:rPr lang="en-US" altLang="zh-CN" dirty="0"/>
              <a:t>create tablespace</a:t>
            </a:r>
            <a:r>
              <a:rPr lang="zh-CN" altLang="en-US" dirty="0"/>
              <a:t>命令创建</a:t>
            </a:r>
            <a:endParaRPr lang="en-US" altLang="zh-CN" dirty="0"/>
          </a:p>
          <a:p>
            <a:r>
              <a:rPr lang="en-US" altLang="zh-CN" dirty="0"/>
              <a:t>general tablespace</a:t>
            </a:r>
            <a:r>
              <a:rPr lang="zh-CN" altLang="en-US" dirty="0"/>
              <a:t>不属于任何数据库，可以放置多个表，也称为共享表空间</a:t>
            </a:r>
            <a:r>
              <a:rPr lang="en-US" altLang="zh-CN" dirty="0"/>
              <a:t> </a:t>
            </a:r>
          </a:p>
          <a:p>
            <a:r>
              <a:rPr lang="zh-CN" altLang="en-US" dirty="0"/>
              <a:t>与</a:t>
            </a:r>
            <a:r>
              <a:rPr lang="en-US" altLang="zh-CN" dirty="0"/>
              <a:t>file-per-table tablespace</a:t>
            </a:r>
            <a:r>
              <a:rPr lang="zh-CN" altLang="en-US" dirty="0"/>
              <a:t>相比可以减少表空间个数</a:t>
            </a:r>
            <a:endParaRPr lang="en-US" altLang="zh-CN" dirty="0"/>
          </a:p>
          <a:p>
            <a:r>
              <a:rPr lang="en-US" altLang="zh-CN" dirty="0"/>
              <a:t>general tablespaces</a:t>
            </a:r>
            <a:r>
              <a:rPr lang="zh-CN" altLang="en-US" dirty="0"/>
              <a:t>与</a:t>
            </a:r>
            <a:r>
              <a:rPr lang="en-US" altLang="zh-CN" dirty="0" err="1"/>
              <a:t>innodb_file_per_table</a:t>
            </a:r>
            <a:r>
              <a:rPr lang="en-US" altLang="zh-CN" dirty="0"/>
              <a:t> settings</a:t>
            </a:r>
            <a:r>
              <a:rPr lang="zh-CN" altLang="en-US" dirty="0"/>
              <a:t>无关</a:t>
            </a:r>
            <a:endParaRPr lang="en-US" altLang="zh-CN" dirty="0"/>
          </a:p>
          <a:p>
            <a:r>
              <a:rPr lang="zh-CN" altLang="en-US" dirty="0"/>
              <a:t>表可以在</a:t>
            </a:r>
            <a:r>
              <a:rPr lang="en-US" altLang="zh-CN" dirty="0"/>
              <a:t>general tablespaces, file-per-table tablespaces, system tablespace</a:t>
            </a:r>
            <a:r>
              <a:rPr lang="zh-CN" altLang="en-US" dirty="0"/>
              <a:t>之间转移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/>
            </a:r>
            <a:br>
              <a:rPr lang="en-US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63270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*查询表空间的数据文件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mysql&gt; select itbs.name, idf.path, itbs.space_type</a:t>
            </a:r>
          </a:p>
          <a:p>
            <a:pPr marL="0" indent="0">
              <a:buNone/>
            </a:pPr>
            <a:r>
              <a:rPr lang="en-US" altLang="zh-CN"/>
              <a:t>    -&gt; from innodb_datafiles idf, innodb_tablespaces itbs</a:t>
            </a:r>
          </a:p>
          <a:p>
            <a:pPr marL="0" indent="0">
              <a:buNone/>
            </a:pPr>
            <a:r>
              <a:rPr lang="en-US" altLang="zh-CN"/>
              <a:t>    -&gt; where itbs.name = 'ts' </a:t>
            </a:r>
          </a:p>
          <a:p>
            <a:pPr marL="0" indent="0">
              <a:buNone/>
            </a:pPr>
            <a:r>
              <a:rPr lang="en-US" altLang="zh-CN"/>
              <a:t>    -&gt; and itbs.space = idf.space</a:t>
            </a:r>
          </a:p>
          <a:p>
            <a:pPr marL="0" indent="0">
              <a:buNone/>
            </a:pPr>
            <a:r>
              <a:rPr lang="en-US" altLang="zh-CN"/>
              <a:t>    -&gt; ;</a:t>
            </a:r>
          </a:p>
          <a:p>
            <a:pPr marL="0" indent="0">
              <a:buNone/>
            </a:pPr>
            <a:r>
              <a:rPr lang="en-US" altLang="zh-CN"/>
              <a:t>+------+----------+------------+</a:t>
            </a:r>
          </a:p>
          <a:p>
            <a:pPr marL="0" indent="0">
              <a:buNone/>
            </a:pPr>
            <a:r>
              <a:rPr lang="en-US" altLang="zh-CN"/>
              <a:t>| name | PATH     | space_type |</a:t>
            </a:r>
          </a:p>
          <a:p>
            <a:pPr marL="0" indent="0">
              <a:buNone/>
            </a:pPr>
            <a:r>
              <a:rPr lang="en-US" altLang="zh-CN"/>
              <a:t>+------+----------+------------+</a:t>
            </a:r>
          </a:p>
          <a:p>
            <a:pPr marL="0" indent="0">
              <a:buNone/>
            </a:pPr>
            <a:r>
              <a:rPr lang="en-US" altLang="zh-CN"/>
              <a:t>| ts   | ts01.ibd | General    |</a:t>
            </a:r>
          </a:p>
          <a:p>
            <a:pPr marL="0" indent="0">
              <a:buNone/>
            </a:pPr>
            <a:r>
              <a:rPr lang="en-US" altLang="zh-CN"/>
              <a:t>+------+----------+------------+</a:t>
            </a:r>
          </a:p>
          <a:p>
            <a:pPr marL="0" indent="0">
              <a:buNone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8959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在表空间之间移动表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[root@law law]# pwd</a:t>
            </a:r>
          </a:p>
          <a:p>
            <a:pPr marL="0" indent="0">
              <a:buNone/>
            </a:pPr>
            <a:r>
              <a:rPr lang="en-US" altLang="zh-CN"/>
              <a:t>/var/lib/mysql/law</a:t>
            </a:r>
          </a:p>
          <a:p>
            <a:pPr marL="0" indent="0">
              <a:buNone/>
            </a:pPr>
            <a:r>
              <a:rPr lang="en-US" altLang="zh-CN"/>
              <a:t>[root@law law]# ls -lh t_per_*.ibd</a:t>
            </a:r>
          </a:p>
          <a:p>
            <a:pPr marL="0" indent="0">
              <a:buNone/>
            </a:pPr>
            <a:r>
              <a:rPr lang="en-US" altLang="zh-CN"/>
              <a:t>-rw-r-----. 1 mysql mysql 112K 5</a:t>
            </a:r>
            <a:r>
              <a:rPr lang="zh-CN" altLang="en-US"/>
              <a:t>月   </a:t>
            </a:r>
            <a:r>
              <a:rPr lang="en-US" altLang="zh-CN"/>
              <a:t>6 09:18 t_per_file.ibd</a:t>
            </a:r>
          </a:p>
          <a:p>
            <a:pPr marL="0" indent="0">
              <a:buNone/>
            </a:pPr>
            <a:r>
              <a:rPr lang="en-US" altLang="zh-CN"/>
              <a:t>mysql&gt; alter table t tablespace ts;</a:t>
            </a:r>
          </a:p>
          <a:p>
            <a:pPr marL="0" indent="0">
              <a:buNone/>
            </a:pPr>
            <a:r>
              <a:rPr lang="en-US" altLang="zh-CN"/>
              <a:t>mysql&gt; alter table dept tablespace innodb_system;</a:t>
            </a:r>
          </a:p>
          <a:p>
            <a:pPr marL="0" indent="0">
              <a:buNone/>
            </a:pPr>
            <a:r>
              <a:rPr lang="en-US" altLang="zh-CN"/>
              <a:t>mysql&gt; alter table dept tablespace innodb_file_per_table;</a:t>
            </a:r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1766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查询表所在的表空间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980729"/>
            <a:ext cx="11103024" cy="5464948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use </a:t>
            </a:r>
            <a:r>
              <a:rPr lang="en-US" altLang="zh-CN" dirty="0" err="1"/>
              <a:t>information_schema</a:t>
            </a:r>
            <a:r>
              <a:rPr lang="en-US" altLang="zh-CN" dirty="0"/>
              <a:t>;</a:t>
            </a:r>
          </a:p>
          <a:p>
            <a:pPr marL="0" indent="0">
              <a:buNone/>
            </a:pPr>
            <a:r>
              <a:rPr lang="en-US" altLang="zh-CN" dirty="0"/>
              <a:t>select it.name, itbs.name, </a:t>
            </a:r>
            <a:r>
              <a:rPr lang="en-US" altLang="zh-CN" dirty="0" err="1"/>
              <a:t>it.space_type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from </a:t>
            </a:r>
            <a:r>
              <a:rPr lang="en-US" altLang="zh-CN" dirty="0" err="1"/>
              <a:t>innodb_tables</a:t>
            </a:r>
            <a:r>
              <a:rPr lang="en-US" altLang="zh-CN" dirty="0"/>
              <a:t> it, </a:t>
            </a:r>
            <a:r>
              <a:rPr lang="en-US" altLang="zh-CN" dirty="0" err="1"/>
              <a:t>innodb_tablespaces_brief</a:t>
            </a:r>
            <a:r>
              <a:rPr lang="en-US" altLang="zh-CN" dirty="0"/>
              <a:t> </a:t>
            </a:r>
            <a:r>
              <a:rPr lang="en-US" altLang="zh-CN" dirty="0" err="1"/>
              <a:t>itbs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where it.name = 'law/t'</a:t>
            </a:r>
          </a:p>
          <a:p>
            <a:pPr marL="0" indent="0">
              <a:buNone/>
            </a:pPr>
            <a:r>
              <a:rPr lang="en-US" altLang="zh-CN" dirty="0"/>
              <a:t>and </a:t>
            </a:r>
            <a:r>
              <a:rPr lang="en-US" altLang="zh-CN" dirty="0" err="1"/>
              <a:t>itbs.space</a:t>
            </a:r>
            <a:r>
              <a:rPr lang="en-US" altLang="zh-CN" dirty="0"/>
              <a:t> = </a:t>
            </a:r>
            <a:r>
              <a:rPr lang="en-US" altLang="zh-CN" dirty="0" err="1"/>
              <a:t>it.space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;</a:t>
            </a:r>
          </a:p>
          <a:p>
            <a:pPr marL="0" indent="0">
              <a:buNone/>
            </a:pPr>
            <a:r>
              <a:rPr lang="en-US" altLang="zh-CN" dirty="0"/>
              <a:t>+-------+------+------------+</a:t>
            </a:r>
          </a:p>
          <a:p>
            <a:pPr marL="0" indent="0">
              <a:buNone/>
            </a:pPr>
            <a:r>
              <a:rPr lang="en-US" altLang="zh-CN" dirty="0"/>
              <a:t>| name  | name | </a:t>
            </a:r>
            <a:r>
              <a:rPr lang="en-US" altLang="zh-CN" dirty="0" err="1"/>
              <a:t>space_type</a:t>
            </a:r>
            <a:r>
              <a:rPr lang="en-US" altLang="zh-CN" dirty="0"/>
              <a:t> |</a:t>
            </a:r>
          </a:p>
          <a:p>
            <a:pPr marL="0" indent="0">
              <a:buNone/>
            </a:pPr>
            <a:r>
              <a:rPr lang="en-US" altLang="zh-CN" dirty="0"/>
              <a:t>+-------+------+------------+</a:t>
            </a:r>
          </a:p>
          <a:p>
            <a:pPr marL="0" indent="0">
              <a:buNone/>
            </a:pPr>
            <a:r>
              <a:rPr lang="en-US" altLang="zh-CN" dirty="0"/>
              <a:t>| law/t | </a:t>
            </a:r>
            <a:r>
              <a:rPr lang="en-US" altLang="zh-CN" dirty="0" err="1"/>
              <a:t>ts</a:t>
            </a:r>
            <a:r>
              <a:rPr lang="en-US" altLang="zh-CN" dirty="0"/>
              <a:t>   | General    |</a:t>
            </a:r>
          </a:p>
          <a:p>
            <a:pPr marL="0" indent="0">
              <a:buNone/>
            </a:pPr>
            <a:r>
              <a:rPr lang="en-US" altLang="zh-CN" dirty="0"/>
              <a:t>+-------+------+------------+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5250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表空间管理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创建</a:t>
            </a:r>
            <a:endParaRPr lang="en-US" altLang="zh-CN" dirty="0"/>
          </a:p>
          <a:p>
            <a:r>
              <a:rPr lang="zh-CN" altLang="en-US" dirty="0"/>
              <a:t>重命名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err="1"/>
              <a:t>mysql</a:t>
            </a:r>
            <a:r>
              <a:rPr lang="en-US" altLang="zh-CN" dirty="0"/>
              <a:t>&gt; alter tablespace tbs rename to tbs1;</a:t>
            </a:r>
          </a:p>
          <a:p>
            <a:r>
              <a:rPr lang="zh-CN" altLang="en-US" dirty="0"/>
              <a:t>删除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err="1"/>
              <a:t>mysql</a:t>
            </a:r>
            <a:r>
              <a:rPr lang="en-US" altLang="zh-CN" dirty="0"/>
              <a:t>&gt; drop tablespace </a:t>
            </a:r>
            <a:r>
              <a:rPr lang="en-US" altLang="zh-CN" dirty="0" err="1"/>
              <a:t>ts</a:t>
            </a:r>
            <a:r>
              <a:rPr lang="en-US" altLang="zh-CN" dirty="0"/>
              <a:t>;</a:t>
            </a:r>
          </a:p>
          <a:p>
            <a:pPr marL="0" indent="0">
              <a:buNone/>
            </a:pPr>
            <a:r>
              <a:rPr lang="en-US" altLang="zh-CN" dirty="0"/>
              <a:t>ERROR 3120 (HY000): Tablespace `</a:t>
            </a:r>
            <a:r>
              <a:rPr lang="en-US" altLang="zh-CN" dirty="0" err="1"/>
              <a:t>ts`</a:t>
            </a:r>
            <a:r>
              <a:rPr lang="en-US" altLang="zh-CN" dirty="0"/>
              <a:t> is not empty.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18816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MySQL</a:t>
            </a:r>
            <a:r>
              <a:rPr lang="zh-CN" altLang="en-US"/>
              <a:t>相关目录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服务器</a:t>
            </a:r>
            <a:r>
              <a:rPr lang="en-US" altLang="zh-CN"/>
              <a:t>mysqld</a:t>
            </a:r>
            <a:r>
              <a:rPr lang="zh-CN" altLang="en-US"/>
              <a:t>：</a:t>
            </a:r>
            <a:r>
              <a:rPr lang="en-US" altLang="zh-CN"/>
              <a:t>/usr/sbin</a:t>
            </a:r>
          </a:p>
          <a:p>
            <a:pPr marL="0" indent="0">
              <a:buNone/>
            </a:pPr>
            <a:r>
              <a:rPr lang="en-US" altLang="zh-CN"/>
              <a:t>[root@law sbin]# pwd</a:t>
            </a:r>
          </a:p>
          <a:p>
            <a:pPr marL="0" indent="0">
              <a:buNone/>
            </a:pPr>
            <a:r>
              <a:rPr lang="en-US" altLang="zh-CN"/>
              <a:t>/usr/sbin</a:t>
            </a:r>
          </a:p>
          <a:p>
            <a:pPr marL="0" indent="0">
              <a:buNone/>
            </a:pPr>
            <a:r>
              <a:rPr lang="en-US" altLang="zh-CN"/>
              <a:t>[root@law sbin]# ls -lh mysqld</a:t>
            </a:r>
          </a:p>
          <a:p>
            <a:pPr marL="0" indent="0">
              <a:buNone/>
            </a:pPr>
            <a:r>
              <a:rPr lang="en-US" altLang="zh-CN"/>
              <a:t>-rwxr-xr-x. 1 root root 641M 4</a:t>
            </a:r>
            <a:r>
              <a:rPr lang="zh-CN" altLang="en-US"/>
              <a:t>月   </a:t>
            </a:r>
            <a:r>
              <a:rPr lang="en-US" altLang="zh-CN"/>
              <a:t>8 15:22 mysqld</a:t>
            </a:r>
          </a:p>
          <a:p>
            <a:pPr marL="0" indent="0">
              <a:buNone/>
            </a:pPr>
            <a:r>
              <a:rPr lang="en-US" altLang="zh-CN"/>
              <a:t>[root@law sbin]# mysqld --user=mysql &amp;</a:t>
            </a:r>
          </a:p>
          <a:p>
            <a:r>
              <a:rPr lang="zh-CN" altLang="en-US"/>
              <a:t>可执行文件：</a:t>
            </a:r>
            <a:r>
              <a:rPr lang="en-US" altLang="zh-CN"/>
              <a:t>/usr/bin</a:t>
            </a:r>
          </a:p>
          <a:p>
            <a:pPr marL="0" indent="0">
              <a:buNone/>
            </a:pPr>
            <a:r>
              <a:rPr lang="de-DE" altLang="zh-CN"/>
              <a:t>[root@law bin]# pwd</a:t>
            </a:r>
          </a:p>
          <a:p>
            <a:pPr marL="0" indent="0">
              <a:buNone/>
            </a:pPr>
            <a:r>
              <a:rPr lang="de-DE" altLang="zh-CN"/>
              <a:t>/usr/bin</a:t>
            </a:r>
          </a:p>
          <a:p>
            <a:pPr marL="0" indent="0">
              <a:buNone/>
            </a:pPr>
            <a:r>
              <a:rPr lang="de-DE" altLang="zh-CN"/>
              <a:t>[root@law bin]# ls my*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11814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MySQL</a:t>
            </a:r>
            <a:r>
              <a:rPr lang="zh-CN" altLang="en-US"/>
              <a:t>相关目录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mtClean="0"/>
              <a:t>数据目录</a:t>
            </a:r>
            <a:r>
              <a:rPr lang="en-US" altLang="zh-CN" smtClean="0"/>
              <a:t>(</a:t>
            </a:r>
            <a:r>
              <a:rPr lang="en-US" altLang="zh-CN" dirty="0" err="1" smtClean="0"/>
              <a:t>datadir</a:t>
            </a:r>
            <a:r>
              <a:rPr lang="en-US" altLang="zh-CN" dirty="0"/>
              <a:t>)</a:t>
            </a:r>
            <a:r>
              <a:rPr lang="zh-CN" altLang="en-US" dirty="0"/>
              <a:t>：</a:t>
            </a:r>
            <a:r>
              <a:rPr lang="en-US" altLang="zh-CN" dirty="0"/>
              <a:t>/</a:t>
            </a:r>
            <a:r>
              <a:rPr lang="en-US" altLang="zh-CN" dirty="0" err="1" smtClean="0"/>
              <a:t>var</a:t>
            </a:r>
            <a:r>
              <a:rPr lang="en-US" altLang="zh-CN" dirty="0" smtClean="0"/>
              <a:t>/lib/</a:t>
            </a:r>
            <a:r>
              <a:rPr lang="en-US" altLang="zh-CN" dirty="0" err="1" smtClean="0"/>
              <a:t>mysql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数据库相关目录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二进制日志文件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服务器配置文件</a:t>
            </a:r>
            <a:r>
              <a:rPr lang="en-US" altLang="zh-CN" dirty="0" smtClean="0"/>
              <a:t>(JSON</a:t>
            </a:r>
            <a:r>
              <a:rPr lang="zh-CN" altLang="en-US" dirty="0" smtClean="0"/>
              <a:t>格式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Undo</a:t>
            </a:r>
            <a:r>
              <a:rPr lang="zh-CN" altLang="en-US" dirty="0" smtClean="0"/>
              <a:t>文件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密钥文件</a:t>
            </a:r>
            <a:endParaRPr lang="en-US" altLang="zh-CN" dirty="0" smtClean="0"/>
          </a:p>
          <a:p>
            <a:pPr lvl="1"/>
            <a:r>
              <a:rPr lang="en-US" altLang="zh-CN" dirty="0"/>
              <a:t>general query log</a:t>
            </a:r>
            <a:r>
              <a:rPr lang="zh-CN" altLang="en-US" dirty="0"/>
              <a:t>与</a:t>
            </a:r>
            <a:r>
              <a:rPr lang="en-US" altLang="zh-CN" dirty="0"/>
              <a:t>slow query log</a:t>
            </a:r>
          </a:p>
          <a:p>
            <a:r>
              <a:rPr lang="zh-CN" altLang="en-US" dirty="0"/>
              <a:t>错误</a:t>
            </a:r>
            <a:r>
              <a:rPr lang="zh-CN" altLang="en-US" dirty="0" smtClean="0"/>
              <a:t>日志文件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error </a:t>
            </a:r>
            <a:r>
              <a:rPr lang="en-US" altLang="zh-CN" dirty="0"/>
              <a:t>log</a:t>
            </a:r>
            <a:r>
              <a:rPr lang="zh-CN" altLang="en-US" dirty="0"/>
              <a:t>：</a:t>
            </a:r>
            <a:r>
              <a:rPr lang="en-US" altLang="zh-CN" dirty="0"/>
              <a:t>/</a:t>
            </a:r>
            <a:r>
              <a:rPr lang="en-US" altLang="zh-CN" dirty="0" err="1" smtClean="0"/>
              <a:t>var</a:t>
            </a:r>
            <a:r>
              <a:rPr lang="en-US" altLang="zh-CN" dirty="0" smtClean="0"/>
              <a:t>/log/mysqld.log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4337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general query log</a:t>
            </a:r>
            <a:r>
              <a:rPr lang="zh-CN" altLang="en-US" dirty="0"/>
              <a:t>与</a:t>
            </a:r>
            <a:r>
              <a:rPr lang="en-US" altLang="zh-CN" dirty="0"/>
              <a:t>slow query log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开启</a:t>
            </a:r>
            <a:r>
              <a:rPr lang="en-US" altLang="zh-CN" dirty="0"/>
              <a:t>general log</a:t>
            </a:r>
          </a:p>
          <a:p>
            <a:pPr lvl="1"/>
            <a:r>
              <a:rPr lang="zh-CN" altLang="en-US" dirty="0"/>
              <a:t>开启：</a:t>
            </a:r>
            <a:r>
              <a:rPr lang="en-US" altLang="zh-CN" dirty="0" err="1"/>
              <a:t>general_log</a:t>
            </a:r>
            <a:r>
              <a:rPr lang="en-US" altLang="zh-CN" dirty="0"/>
              <a:t>=1  </a:t>
            </a:r>
            <a:r>
              <a:rPr lang="zh-CN" altLang="en-US" dirty="0"/>
              <a:t>默认关闭</a:t>
            </a:r>
            <a:endParaRPr lang="en-US" altLang="zh-CN" dirty="0"/>
          </a:p>
          <a:p>
            <a:pPr lvl="1"/>
            <a:r>
              <a:rPr lang="zh-CN" altLang="en-US" dirty="0"/>
              <a:t>路径：</a:t>
            </a:r>
            <a:r>
              <a:rPr lang="en-US" altLang="zh-CN" dirty="0" err="1"/>
              <a:t>general_log_file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sz="1800" dirty="0" err="1"/>
              <a:t>mysql</a:t>
            </a:r>
            <a:r>
              <a:rPr lang="en-US" altLang="zh-CN" sz="1800" dirty="0"/>
              <a:t>&gt; set global </a:t>
            </a:r>
            <a:r>
              <a:rPr lang="en-US" altLang="zh-CN" sz="1800" dirty="0" err="1"/>
              <a:t>general_log</a:t>
            </a:r>
            <a:r>
              <a:rPr lang="en-US" altLang="zh-CN" sz="1800" dirty="0"/>
              <a:t>=1;        #</a:t>
            </a:r>
            <a:r>
              <a:rPr lang="zh-CN" altLang="en-US" sz="1800" dirty="0"/>
              <a:t>只改当前运行状态</a:t>
            </a:r>
            <a:endParaRPr lang="en-US" altLang="zh-CN" sz="1800" dirty="0"/>
          </a:p>
          <a:p>
            <a:pPr marL="0" indent="0">
              <a:buNone/>
            </a:pPr>
            <a:r>
              <a:rPr lang="en-US" altLang="zh-CN" sz="1800" dirty="0" err="1"/>
              <a:t>mysql</a:t>
            </a:r>
            <a:r>
              <a:rPr lang="en-US" altLang="zh-CN" sz="1800" dirty="0"/>
              <a:t>&gt; set persist </a:t>
            </a:r>
            <a:r>
              <a:rPr lang="en-US" altLang="zh-CN" sz="1800" dirty="0" err="1"/>
              <a:t>general_log</a:t>
            </a:r>
            <a:r>
              <a:rPr lang="en-US" altLang="zh-CN" sz="1800" dirty="0"/>
              <a:t> = on;    #</a:t>
            </a:r>
            <a:r>
              <a:rPr lang="zh-CN" altLang="en-US" sz="1800" dirty="0"/>
              <a:t>当前运行状态和配置文件都会修改</a:t>
            </a:r>
            <a:endParaRPr lang="en-US" altLang="zh-CN" sz="1800" dirty="0"/>
          </a:p>
          <a:p>
            <a:r>
              <a:rPr lang="zh-CN" altLang="en-US" dirty="0"/>
              <a:t>日志内容默认存入文件</a:t>
            </a:r>
            <a:r>
              <a:rPr lang="en-US" altLang="zh-CN" dirty="0"/>
              <a:t>/</a:t>
            </a:r>
            <a:r>
              <a:rPr lang="en-US" altLang="zh-CN" dirty="0" err="1"/>
              <a:t>var</a:t>
            </a:r>
            <a:r>
              <a:rPr lang="en-US" altLang="zh-CN" dirty="0"/>
              <a:t>/lib/</a:t>
            </a:r>
            <a:r>
              <a:rPr lang="en-US" altLang="zh-CN" dirty="0" err="1"/>
              <a:t>mysql</a:t>
            </a:r>
            <a:r>
              <a:rPr lang="en-US" altLang="zh-CN" dirty="0"/>
              <a:t>/</a:t>
            </a:r>
            <a:r>
              <a:rPr lang="en-US" altLang="zh-CN" i="1" dirty="0"/>
              <a:t>server_name</a:t>
            </a:r>
            <a:r>
              <a:rPr lang="en-US" altLang="zh-CN" dirty="0"/>
              <a:t>.log</a:t>
            </a:r>
          </a:p>
          <a:p>
            <a:r>
              <a:rPr lang="zh-CN" altLang="en-US" dirty="0"/>
              <a:t>可以指定存入</a:t>
            </a:r>
            <a:r>
              <a:rPr lang="en-US" altLang="zh-CN" b="1" dirty="0" err="1"/>
              <a:t>mysql</a:t>
            </a:r>
            <a:r>
              <a:rPr lang="zh-CN" altLang="en-US" dirty="0"/>
              <a:t>数据库中的</a:t>
            </a:r>
            <a:r>
              <a:rPr lang="en-US" altLang="zh-CN" dirty="0" err="1"/>
              <a:t>general_log</a:t>
            </a:r>
            <a:r>
              <a:rPr lang="zh-CN" altLang="en-US" dirty="0"/>
              <a:t>表或文件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sz="1800" dirty="0" err="1"/>
              <a:t>mysql</a:t>
            </a:r>
            <a:r>
              <a:rPr lang="en-US" altLang="zh-CN" sz="1800" dirty="0"/>
              <a:t>&gt; set global </a:t>
            </a:r>
            <a:r>
              <a:rPr lang="en-US" altLang="zh-CN" sz="1800" dirty="0" err="1"/>
              <a:t>log_output</a:t>
            </a:r>
            <a:r>
              <a:rPr lang="en-US" altLang="zh-CN" sz="1800" dirty="0"/>
              <a:t>='file';</a:t>
            </a:r>
          </a:p>
          <a:p>
            <a:pPr marL="0" indent="0">
              <a:buNone/>
            </a:pPr>
            <a:r>
              <a:rPr lang="en-US" altLang="zh-CN" sz="1800" dirty="0" err="1"/>
              <a:t>mysql</a:t>
            </a:r>
            <a:r>
              <a:rPr lang="en-US" altLang="zh-CN" sz="1800" dirty="0"/>
              <a:t>&gt; set global </a:t>
            </a:r>
            <a:r>
              <a:rPr lang="en-US" altLang="zh-CN" sz="1800" dirty="0" err="1"/>
              <a:t>log_output</a:t>
            </a:r>
            <a:r>
              <a:rPr lang="en-US" altLang="zh-CN" sz="1800" dirty="0"/>
              <a:t>='table';</a:t>
            </a:r>
          </a:p>
          <a:p>
            <a:pPr marL="0" indent="0">
              <a:buNone/>
            </a:pPr>
            <a:r>
              <a:rPr lang="en-US" altLang="zh-CN" sz="1800" dirty="0" err="1"/>
              <a:t>mysql</a:t>
            </a:r>
            <a:r>
              <a:rPr lang="en-US" altLang="zh-CN" sz="1800" dirty="0"/>
              <a:t>&gt; set global </a:t>
            </a:r>
            <a:r>
              <a:rPr lang="en-US" altLang="zh-CN" sz="1800" dirty="0" err="1"/>
              <a:t>log_output</a:t>
            </a:r>
            <a:r>
              <a:rPr lang="en-US" altLang="zh-CN" sz="1800" dirty="0"/>
              <a:t>='</a:t>
            </a:r>
            <a:r>
              <a:rPr lang="en-US" altLang="zh-CN" sz="1800" dirty="0" err="1"/>
              <a:t>file,table</a:t>
            </a:r>
            <a:r>
              <a:rPr lang="en-US" altLang="zh-CN" sz="1800" dirty="0"/>
              <a:t>';</a:t>
            </a:r>
          </a:p>
          <a:p>
            <a:pPr marL="0" indent="0">
              <a:buNone/>
            </a:pPr>
            <a:r>
              <a:rPr lang="zh-CN" altLang="en-US" sz="1800" dirty="0">
                <a:latin typeface="楷体" panose="02010609060101010101" pitchFamily="49" charset="-122"/>
                <a:ea typeface="楷体" panose="02010609060101010101" pitchFamily="49" charset="-122"/>
              </a:rPr>
              <a:t>说明：</a:t>
            </a:r>
            <a:endParaRPr lang="en-US" altLang="zh-CN" sz="18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1800" dirty="0">
                <a:latin typeface="楷体" panose="02010609060101010101" pitchFamily="49" charset="-122"/>
                <a:ea typeface="楷体" panose="02010609060101010101" pitchFamily="49" charset="-122"/>
              </a:rPr>
              <a:t>可使用</a:t>
            </a:r>
            <a:r>
              <a:rPr lang="en-US" altLang="zh-CN" sz="1800" dirty="0">
                <a:latin typeface="楷体" panose="02010609060101010101" pitchFamily="49" charset="-122"/>
                <a:ea typeface="楷体" panose="02010609060101010101" pitchFamily="49" charset="-122"/>
              </a:rPr>
              <a:t>set persist</a:t>
            </a:r>
            <a:r>
              <a:rPr lang="zh-CN" altLang="en-US" sz="1800" dirty="0">
                <a:latin typeface="楷体" panose="02010609060101010101" pitchFamily="49" charset="-122"/>
                <a:ea typeface="楷体" panose="02010609060101010101" pitchFamily="49" charset="-122"/>
              </a:rPr>
              <a:t>命令修改，若存入表，则</a:t>
            </a:r>
            <a:r>
              <a:rPr lang="en-US" altLang="zh-CN" sz="1800" dirty="0" err="1">
                <a:latin typeface="楷体" panose="02010609060101010101" pitchFamily="49" charset="-122"/>
                <a:ea typeface="楷体" panose="02010609060101010101" pitchFamily="49" charset="-122"/>
              </a:rPr>
              <a:t>general_log</a:t>
            </a:r>
            <a:r>
              <a:rPr lang="zh-CN" altLang="en-US" sz="1800" dirty="0">
                <a:latin typeface="楷体" panose="02010609060101010101" pitchFamily="49" charset="-122"/>
                <a:ea typeface="楷体" panose="02010609060101010101" pitchFamily="49" charset="-122"/>
              </a:rPr>
              <a:t>表对应</a:t>
            </a:r>
            <a:r>
              <a:rPr lang="en-US" altLang="zh-CN" sz="1800" dirty="0">
                <a:latin typeface="楷体" panose="02010609060101010101" pitchFamily="49" charset="-122"/>
                <a:ea typeface="楷体" panose="02010609060101010101" pitchFamily="49" charset="-122"/>
              </a:rPr>
              <a:t>general_log.CSV</a:t>
            </a:r>
            <a:r>
              <a:rPr lang="zh-CN" altLang="en-US" sz="1800" dirty="0">
                <a:latin typeface="楷体" panose="02010609060101010101" pitchFamily="49" charset="-122"/>
                <a:ea typeface="楷体" panose="02010609060101010101" pitchFamily="49" charset="-122"/>
              </a:rPr>
              <a:t>文件，直接查询</a:t>
            </a:r>
            <a:r>
              <a:rPr lang="en-US" altLang="zh-CN" sz="1800" dirty="0" err="1">
                <a:latin typeface="楷体" panose="02010609060101010101" pitchFamily="49" charset="-122"/>
                <a:ea typeface="楷体" panose="02010609060101010101" pitchFamily="49" charset="-122"/>
              </a:rPr>
              <a:t>general_log</a:t>
            </a:r>
            <a:r>
              <a:rPr lang="zh-CN" altLang="en-US" sz="1800" dirty="0">
                <a:latin typeface="楷体" panose="02010609060101010101" pitchFamily="49" charset="-122"/>
                <a:ea typeface="楷体" panose="02010609060101010101" pitchFamily="49" charset="-122"/>
              </a:rPr>
              <a:t>表，其</a:t>
            </a:r>
            <a:r>
              <a:rPr lang="en-US" altLang="zh-CN" sz="1800" dirty="0">
                <a:latin typeface="楷体" panose="02010609060101010101" pitchFamily="49" charset="-122"/>
                <a:ea typeface="楷体" panose="02010609060101010101" pitchFamily="49" charset="-122"/>
              </a:rPr>
              <a:t>argument</a:t>
            </a:r>
            <a:r>
              <a:rPr lang="zh-CN" altLang="en-US" sz="1800" dirty="0">
                <a:latin typeface="楷体" panose="02010609060101010101" pitchFamily="49" charset="-122"/>
                <a:ea typeface="楷体" panose="02010609060101010101" pitchFamily="49" charset="-122"/>
              </a:rPr>
              <a:t>列值为</a:t>
            </a:r>
            <a:r>
              <a:rPr lang="en-US" altLang="zh-CN" sz="1800" dirty="0">
                <a:latin typeface="楷体" panose="02010609060101010101" pitchFamily="49" charset="-122"/>
                <a:ea typeface="楷体" panose="02010609060101010101" pitchFamily="49" charset="-122"/>
              </a:rPr>
              <a:t>16</a:t>
            </a:r>
            <a:r>
              <a:rPr lang="zh-CN" altLang="en-US" sz="1800" dirty="0">
                <a:latin typeface="楷体" panose="02010609060101010101" pitchFamily="49" charset="-122"/>
                <a:ea typeface="楷体" panose="02010609060101010101" pitchFamily="49" charset="-122"/>
              </a:rPr>
              <a:t>进制原始数据，可以使用</a:t>
            </a:r>
            <a:r>
              <a:rPr lang="en-US" altLang="zh-CN" sz="1800" dirty="0">
                <a:latin typeface="楷体" panose="02010609060101010101" pitchFamily="49" charset="-122"/>
                <a:ea typeface="楷体" panose="02010609060101010101" pitchFamily="49" charset="-122"/>
              </a:rPr>
              <a:t>convert(argument using utf8mb4)</a:t>
            </a:r>
            <a:r>
              <a:rPr lang="zh-CN" altLang="en-US" sz="1800" dirty="0">
                <a:latin typeface="楷体" panose="02010609060101010101" pitchFamily="49" charset="-122"/>
                <a:ea typeface="楷体" panose="02010609060101010101" pitchFamily="49" charset="-122"/>
              </a:rPr>
              <a:t>转换为普通文本。</a:t>
            </a:r>
            <a:r>
              <a:rPr lang="en-US" altLang="zh-CN" sz="18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</a:p>
          <a:p>
            <a:r>
              <a:rPr lang="zh-CN" altLang="en-US" sz="1800" dirty="0"/>
              <a:t>设置</a:t>
            </a:r>
            <a:r>
              <a:rPr lang="en-US" altLang="zh-CN" sz="1800" dirty="0"/>
              <a:t>slow query log</a:t>
            </a:r>
          </a:p>
          <a:p>
            <a:pPr marL="0" indent="0">
              <a:buNone/>
            </a:pPr>
            <a:r>
              <a:rPr lang="zh-CN" altLang="en-US" sz="1800" dirty="0"/>
              <a:t>跟踪执行超过指定阈值的语句，其设置与查看方法与</a:t>
            </a:r>
            <a:r>
              <a:rPr lang="en-US" altLang="zh-CN" sz="1800" dirty="0"/>
              <a:t>general query log</a:t>
            </a:r>
            <a:r>
              <a:rPr lang="zh-CN" altLang="en-US" sz="1800" dirty="0"/>
              <a:t>相似。</a:t>
            </a:r>
            <a:endParaRPr lang="en-US" altLang="zh-CN" sz="1800" dirty="0"/>
          </a:p>
          <a:p>
            <a:pPr marL="0" indent="0">
              <a:buNone/>
            </a:pPr>
            <a:r>
              <a:rPr lang="en-US" altLang="zh-CN" sz="1800" dirty="0" err="1"/>
              <a:t>mysql</a:t>
            </a:r>
            <a:r>
              <a:rPr lang="en-US" altLang="zh-CN" sz="1800" dirty="0"/>
              <a:t>&gt; show variables like 'slow%';</a:t>
            </a:r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2840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error log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mysqld</a:t>
            </a:r>
            <a:r>
              <a:rPr lang="zh-CN" altLang="en-US" dirty="0"/>
              <a:t>的开启、关闭、运行状态跟踪</a:t>
            </a:r>
            <a:endParaRPr lang="en-US" altLang="zh-CN" dirty="0"/>
          </a:p>
          <a:p>
            <a:r>
              <a:rPr lang="zh-CN" altLang="en-US" dirty="0"/>
              <a:t>运行异常时，查看此文件以确定原因</a:t>
            </a:r>
            <a:endParaRPr lang="en-US" altLang="zh-CN" dirty="0"/>
          </a:p>
          <a:p>
            <a:r>
              <a:rPr lang="en-US" altLang="zh-CN" dirty="0" err="1"/>
              <a:t>log_error</a:t>
            </a:r>
            <a:endParaRPr lang="en-US" altLang="zh-CN" dirty="0"/>
          </a:p>
          <a:p>
            <a:pPr lvl="1"/>
            <a:r>
              <a:rPr lang="zh-CN" altLang="en-US" dirty="0"/>
              <a:t>设置</a:t>
            </a:r>
            <a:r>
              <a:rPr lang="en-US" altLang="zh-CN" dirty="0"/>
              <a:t>error log</a:t>
            </a:r>
            <a:r>
              <a:rPr lang="zh-CN" altLang="en-US" dirty="0"/>
              <a:t>文件名</a:t>
            </a:r>
            <a:endParaRPr lang="en-US" altLang="zh-CN" dirty="0"/>
          </a:p>
          <a:p>
            <a:pPr lvl="1"/>
            <a:r>
              <a:rPr lang="zh-CN" altLang="en-US" dirty="0"/>
              <a:t>默认为</a:t>
            </a:r>
            <a:r>
              <a:rPr lang="en-US" altLang="zh-CN" dirty="0"/>
              <a:t>/</a:t>
            </a:r>
            <a:r>
              <a:rPr lang="en-US" altLang="zh-CN" dirty="0" err="1"/>
              <a:t>var</a:t>
            </a:r>
            <a:r>
              <a:rPr lang="en-US" altLang="zh-CN" dirty="0"/>
              <a:t>/log/mysqld.log </a:t>
            </a:r>
          </a:p>
          <a:p>
            <a:r>
              <a:rPr lang="zh-CN" altLang="en-US" dirty="0"/>
              <a:t>*</a:t>
            </a:r>
            <a:r>
              <a:rPr lang="en-US" altLang="zh-CN" dirty="0" err="1"/>
              <a:t>log_error_verbosity</a:t>
            </a:r>
            <a:endParaRPr lang="en-US" altLang="zh-CN" dirty="0"/>
          </a:p>
          <a:p>
            <a:pPr lvl="1"/>
            <a:r>
              <a:rPr lang="zh-CN" altLang="en-US" dirty="0"/>
              <a:t>设置记录于</a:t>
            </a:r>
            <a:r>
              <a:rPr lang="en-US" altLang="zh-CN" dirty="0"/>
              <a:t>error log</a:t>
            </a:r>
            <a:r>
              <a:rPr lang="zh-CN" altLang="en-US" dirty="0"/>
              <a:t>中的内容</a:t>
            </a:r>
            <a:endParaRPr lang="en-US" altLang="zh-CN" dirty="0"/>
          </a:p>
          <a:p>
            <a:pPr lvl="1"/>
            <a:r>
              <a:rPr lang="en-US" altLang="zh-CN" dirty="0"/>
              <a:t>1 (errors only)</a:t>
            </a:r>
          </a:p>
          <a:p>
            <a:pPr lvl="1"/>
            <a:r>
              <a:rPr lang="en-US" altLang="zh-CN" dirty="0"/>
              <a:t>2 (errors and warnings) (</a:t>
            </a:r>
            <a:r>
              <a:rPr lang="zh-CN" altLang="en-US" dirty="0"/>
              <a:t>默认，复制环境，一般设置为</a:t>
            </a:r>
            <a:r>
              <a:rPr lang="en-US" altLang="zh-CN" dirty="0"/>
              <a:t>2</a:t>
            </a:r>
            <a:r>
              <a:rPr lang="zh-CN" altLang="en-US" dirty="0"/>
              <a:t>或</a:t>
            </a:r>
            <a:r>
              <a:rPr lang="en-US" altLang="zh-CN" dirty="0"/>
              <a:t>3)</a:t>
            </a:r>
          </a:p>
          <a:p>
            <a:pPr lvl="1"/>
            <a:r>
              <a:rPr lang="en-US" altLang="zh-CN" dirty="0"/>
              <a:t>3 (</a:t>
            </a:r>
            <a:r>
              <a:rPr lang="en-US" altLang="zh-CN" dirty="0" err="1"/>
              <a:t>errors,warnings</a:t>
            </a:r>
            <a:r>
              <a:rPr lang="en-US" altLang="zh-CN" dirty="0"/>
              <a:t>, and notes</a:t>
            </a:r>
            <a:r>
              <a:rPr lang="en-US" altLang="zh-CN" dirty="0" smtClean="0"/>
              <a:t>)</a:t>
            </a:r>
          </a:p>
          <a:p>
            <a:pPr marL="457200" lvl="1" indent="0">
              <a:buNone/>
            </a:pPr>
            <a:endParaRPr lang="en-US" altLang="zh-CN" sz="1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457200" lvl="1" indent="0">
              <a:buNone/>
            </a:pPr>
            <a:r>
              <a:rPr lang="zh-CN" altLang="en-US" sz="1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说明：日志文件中的时间默认采用</a:t>
            </a:r>
            <a:r>
              <a:rPr lang="en-US" altLang="zh-CN" sz="1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UTC</a:t>
            </a:r>
            <a:r>
              <a:rPr lang="zh-CN" altLang="en-US" sz="1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时区，若要修改为本地时区，可执行：</a:t>
            </a:r>
            <a:endParaRPr lang="en-US" altLang="zh-CN" sz="1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457200" lvl="1" indent="0">
              <a:buNone/>
            </a:pPr>
            <a:r>
              <a:rPr lang="en-US" altLang="zh-CN" sz="1400" dirty="0" err="1">
                <a:latin typeface="楷体" panose="02010609060101010101" pitchFamily="49" charset="-122"/>
                <a:ea typeface="楷体" panose="02010609060101010101" pitchFamily="49" charset="-122"/>
              </a:rPr>
              <a:t>m</a:t>
            </a:r>
            <a:r>
              <a:rPr lang="en-US" altLang="zh-CN" sz="1400" smtClean="0">
                <a:latin typeface="楷体" panose="02010609060101010101" pitchFamily="49" charset="-122"/>
                <a:ea typeface="楷体" panose="02010609060101010101" pitchFamily="49" charset="-122"/>
              </a:rPr>
              <a:t>ysql</a:t>
            </a:r>
            <a:r>
              <a:rPr lang="en-US" altLang="zh-CN" sz="1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&gt; set persist </a:t>
            </a:r>
            <a:r>
              <a:rPr lang="en-US" altLang="zh-CN" sz="1400" dirty="0" err="1" smtClean="0">
                <a:latin typeface="楷体" panose="02010609060101010101" pitchFamily="49" charset="-122"/>
                <a:ea typeface="楷体" panose="02010609060101010101" pitchFamily="49" charset="-122"/>
              </a:rPr>
              <a:t>log_timestamp</a:t>
            </a:r>
            <a:r>
              <a:rPr lang="en-US" altLang="zh-CN" sz="1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= system</a:t>
            </a:r>
            <a:r>
              <a:rPr lang="en-US" altLang="zh-CN" sz="1400" dirty="0">
                <a:latin typeface="楷体" panose="02010609060101010101" pitchFamily="49" charset="-122"/>
                <a:ea typeface="楷体" panose="02010609060101010101" pitchFamily="49" charset="-122"/>
              </a:rPr>
              <a:t/>
            </a:r>
            <a:br>
              <a:rPr lang="en-US" altLang="zh-CN" sz="1400" dirty="0">
                <a:latin typeface="楷体" panose="02010609060101010101" pitchFamily="49" charset="-122"/>
                <a:ea typeface="楷体" panose="02010609060101010101" pitchFamily="49" charset="-122"/>
              </a:rPr>
            </a:br>
            <a:endParaRPr lang="zh-CN" altLang="en-US" sz="1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87479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65C3CC-67CE-4F9C-8BCE-2ED831485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binary redo log</a:t>
            </a:r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F36B85B-95CA-421E-9321-5A843B68F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记录用户对数据库的操作</a:t>
            </a:r>
            <a:endParaRPr lang="en-US" altLang="zh-CN" dirty="0"/>
          </a:p>
          <a:p>
            <a:r>
              <a:rPr lang="zh-CN" altLang="en-US" dirty="0"/>
              <a:t>用于以旧备份恢复数据库</a:t>
            </a:r>
            <a:endParaRPr lang="en-US" altLang="zh-CN" dirty="0"/>
          </a:p>
          <a:p>
            <a:r>
              <a:rPr lang="en-US" altLang="zh-CN" dirty="0" err="1"/>
              <a:t>sql_log_bin</a:t>
            </a:r>
            <a:r>
              <a:rPr lang="en-US" altLang="zh-CN" dirty="0"/>
              <a:t> </a:t>
            </a:r>
          </a:p>
          <a:p>
            <a:pPr lvl="1"/>
            <a:r>
              <a:rPr lang="en-US" altLang="zh-CN" dirty="0"/>
              <a:t>Session Disables the binary log when set to 0 or OFF. this will greatly reduce the amount of data written</a:t>
            </a:r>
          </a:p>
          <a:p>
            <a:r>
              <a:rPr lang="en-US" altLang="zh-CN" dirty="0" err="1"/>
              <a:t>innodb_flush_log_at_trx_commit</a:t>
            </a:r>
            <a:endParaRPr lang="en-US" altLang="zh-CN" dirty="0"/>
          </a:p>
          <a:p>
            <a:pPr lvl="1"/>
            <a:r>
              <a:rPr lang="zh-CN" altLang="en-US" dirty="0"/>
              <a:t>为</a:t>
            </a:r>
            <a:r>
              <a:rPr lang="en-US" altLang="zh-CN" dirty="0"/>
              <a:t>1</a:t>
            </a:r>
            <a:r>
              <a:rPr lang="zh-CN" altLang="en-US" dirty="0"/>
              <a:t>，则在事务提交时，把重做缓冲区内容写入</a:t>
            </a:r>
            <a:r>
              <a:rPr lang="en-US" altLang="zh-CN" dirty="0" err="1"/>
              <a:t>binlog</a:t>
            </a:r>
            <a:r>
              <a:rPr lang="zh-CN" altLang="en-US" dirty="0"/>
              <a:t>文件。</a:t>
            </a:r>
            <a:endParaRPr lang="en-US" altLang="zh-CN" dirty="0"/>
          </a:p>
          <a:p>
            <a:pPr lvl="1"/>
            <a:r>
              <a:rPr lang="zh-CN" altLang="en-US" dirty="0"/>
              <a:t>为</a:t>
            </a:r>
            <a:r>
              <a:rPr lang="en-US" altLang="zh-CN" dirty="0"/>
              <a:t>0</a:t>
            </a:r>
            <a:r>
              <a:rPr lang="zh-CN" altLang="en-US" dirty="0"/>
              <a:t>，则每间隔秒把重做缓冲区内容写入</a:t>
            </a:r>
            <a:r>
              <a:rPr lang="en-US" altLang="zh-CN" dirty="0" err="1"/>
              <a:t>binlog</a:t>
            </a:r>
            <a:r>
              <a:rPr lang="zh-CN" altLang="en-US" dirty="0"/>
              <a:t>文件。</a:t>
            </a:r>
            <a:endParaRPr lang="en-US" altLang="zh-CN" dirty="0"/>
          </a:p>
          <a:p>
            <a:pPr lvl="1"/>
            <a:r>
              <a:rPr lang="zh-CN" altLang="en-US" dirty="0"/>
              <a:t>为</a:t>
            </a:r>
            <a:r>
              <a:rPr lang="en-US" altLang="zh-CN" dirty="0"/>
              <a:t>2</a:t>
            </a:r>
            <a:r>
              <a:rPr lang="zh-CN" altLang="en-US" dirty="0"/>
              <a:t>，则在以上两种情况，都把重做缓冲区内容写入</a:t>
            </a:r>
            <a:r>
              <a:rPr lang="en-US" altLang="zh-CN" dirty="0" err="1"/>
              <a:t>binlog</a:t>
            </a:r>
            <a:r>
              <a:rPr lang="zh-CN" altLang="en-US" dirty="0"/>
              <a:t>文件。</a:t>
            </a:r>
            <a:endParaRPr lang="en-US" altLang="zh-CN" dirty="0"/>
          </a:p>
          <a:p>
            <a:r>
              <a:rPr lang="zh-CN" altLang="en-US" dirty="0"/>
              <a:t>可设置</a:t>
            </a:r>
            <a:r>
              <a:rPr lang="en-US" altLang="zh-CN" dirty="0" err="1"/>
              <a:t>binlog_format</a:t>
            </a:r>
            <a:r>
              <a:rPr lang="zh-CN" altLang="en-US" dirty="0"/>
              <a:t>参数为</a:t>
            </a:r>
            <a:r>
              <a:rPr lang="en-US" altLang="zh-CN" dirty="0"/>
              <a:t>statement</a:t>
            </a:r>
            <a:r>
              <a:rPr lang="zh-CN" altLang="en-US" dirty="0"/>
              <a:t>，把</a:t>
            </a:r>
            <a:r>
              <a:rPr lang="en-US" altLang="zh-CN" dirty="0"/>
              <a:t>SQL</a:t>
            </a:r>
            <a:r>
              <a:rPr lang="zh-CN" altLang="en-US" dirty="0"/>
              <a:t>命令文本存入</a:t>
            </a:r>
            <a:r>
              <a:rPr lang="en-US" altLang="zh-CN" dirty="0" err="1"/>
              <a:t>binlog</a:t>
            </a:r>
            <a:endParaRPr lang="en-US" altLang="zh-CN" dirty="0"/>
          </a:p>
          <a:p>
            <a:pPr lvl="1"/>
            <a:r>
              <a:rPr lang="en-US" altLang="zh-CN" dirty="0"/>
              <a:t>set global </a:t>
            </a:r>
            <a:r>
              <a:rPr lang="en-US" altLang="zh-CN" dirty="0" err="1"/>
              <a:t>binlog_format</a:t>
            </a:r>
            <a:r>
              <a:rPr lang="en-US" altLang="zh-CN" dirty="0"/>
              <a:t> = 'statement’;    </a:t>
            </a:r>
            <a:r>
              <a:rPr lang="zh-CN" altLang="en-US" dirty="0"/>
              <a:t>需重新连接生效</a:t>
            </a:r>
            <a:endParaRPr lang="en-US" altLang="zh-CN" dirty="0"/>
          </a:p>
          <a:p>
            <a:pPr lvl="1"/>
            <a:r>
              <a:rPr lang="en-US" altLang="zh-CN" dirty="0"/>
              <a:t>set </a:t>
            </a:r>
            <a:r>
              <a:rPr lang="en-US" altLang="zh-CN" dirty="0" err="1"/>
              <a:t>binlog_format</a:t>
            </a:r>
            <a:r>
              <a:rPr lang="en-US" altLang="zh-CN" dirty="0"/>
              <a:t> = ‘statement’;           </a:t>
            </a:r>
            <a:r>
              <a:rPr lang="zh-CN" altLang="en-US" dirty="0"/>
              <a:t>立即生效</a:t>
            </a:r>
            <a:endParaRPr lang="en-US" altLang="zh-CN" dirty="0"/>
          </a:p>
          <a:p>
            <a:r>
              <a:rPr lang="zh-CN" altLang="en-US" dirty="0"/>
              <a:t>查看</a:t>
            </a:r>
            <a:r>
              <a:rPr lang="en-US" altLang="zh-CN" dirty="0" err="1"/>
              <a:t>binlog</a:t>
            </a:r>
            <a:r>
              <a:rPr lang="zh-CN" altLang="en-US" dirty="0"/>
              <a:t>内容</a:t>
            </a:r>
            <a:endParaRPr lang="en-US" altLang="zh-CN" dirty="0"/>
          </a:p>
          <a:p>
            <a:pPr lvl="1"/>
            <a:r>
              <a:rPr lang="en-US" altLang="zh-CN" dirty="0"/>
              <a:t># </a:t>
            </a:r>
            <a:r>
              <a:rPr lang="en-US" altLang="zh-CN" dirty="0" err="1"/>
              <a:t>mysqlbinlog</a:t>
            </a:r>
            <a:r>
              <a:rPr lang="en-US" altLang="zh-CN" dirty="0"/>
              <a:t> binlog.000035</a:t>
            </a:r>
            <a:br>
              <a:rPr lang="en-US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67958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表空间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400" y="1124744"/>
            <a:ext cx="10801200" cy="5143378"/>
          </a:xfrm>
        </p:spPr>
        <p:txBody>
          <a:bodyPr/>
          <a:lstStyle/>
          <a:p>
            <a:r>
              <a:rPr lang="en-US" altLang="zh-CN"/>
              <a:t>InnoDB tables are contained in tablespaces</a:t>
            </a:r>
          </a:p>
          <a:p>
            <a:r>
              <a:rPr lang="en-US" altLang="zh-CN"/>
              <a:t>A tablespace is a file that contains data and indexes for one or more tables </a:t>
            </a:r>
            <a:br>
              <a:rPr lang="en-US" altLang="zh-CN"/>
            </a:b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5384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5EE354-0E52-4D5D-A217-F6836C427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表空间类型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6F292B-0BC7-47BE-945A-E01DE6F53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/>
              <a:t>system</a:t>
            </a:r>
          </a:p>
          <a:p>
            <a:r>
              <a:rPr lang="en-US" altLang="zh-CN"/>
              <a:t>temporary</a:t>
            </a:r>
          </a:p>
          <a:p>
            <a:r>
              <a:rPr lang="en-US" altLang="zh-CN"/>
              <a:t>undo </a:t>
            </a:r>
          </a:p>
          <a:p>
            <a:r>
              <a:rPr lang="en-US" altLang="zh-CN" b="1"/>
              <a:t>innodb_file_per_table</a:t>
            </a:r>
          </a:p>
          <a:p>
            <a:r>
              <a:rPr lang="en-US" altLang="zh-CN" b="1"/>
              <a:t>general</a:t>
            </a:r>
            <a:endParaRPr lang="zh-CN" altLang="en-US" b="1"/>
          </a:p>
        </p:txBody>
      </p:sp>
    </p:spTree>
    <p:extLst>
      <p:ext uri="{BB962C8B-B14F-4D97-AF65-F5344CB8AC3E}">
        <p14:creationId xmlns:p14="http://schemas.microsoft.com/office/powerpoint/2010/main" val="441423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FABD17-3D0E-493C-98EB-B6F0B889B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system</a:t>
            </a:r>
            <a:r>
              <a:rPr lang="zh-CN" altLang="en-US"/>
              <a:t>表空间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480B94-A06D-47D0-B2F1-85D9086CB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文件</a:t>
            </a:r>
            <a:endParaRPr lang="en-US" altLang="zh-CN"/>
          </a:p>
          <a:p>
            <a:pPr lvl="1"/>
            <a:r>
              <a:rPr lang="zh-CN" altLang="en-US"/>
              <a:t>在</a:t>
            </a:r>
            <a:r>
              <a:rPr lang="en-US" altLang="zh-CN"/>
              <a:t>datadir</a:t>
            </a:r>
            <a:r>
              <a:rPr lang="zh-CN" altLang="en-US"/>
              <a:t>目录下的</a:t>
            </a:r>
            <a:r>
              <a:rPr lang="en-US" altLang="zh-CN"/>
              <a:t>ibdata1</a:t>
            </a:r>
            <a:r>
              <a:rPr lang="zh-CN" altLang="en-US"/>
              <a:t>文件</a:t>
            </a:r>
            <a:endParaRPr lang="en-US" altLang="zh-CN"/>
          </a:p>
          <a:p>
            <a:pPr lvl="1"/>
            <a:r>
              <a:rPr lang="en-US" altLang="zh-CN"/>
              <a:t>innodb_data_file_path = </a:t>
            </a:r>
            <a:r>
              <a:rPr lang="en-US" altLang="zh-CN" b="1"/>
              <a:t>ibdata1:12M</a:t>
            </a:r>
            <a:r>
              <a:rPr lang="en-US" altLang="zh-CN"/>
              <a:t>;ibdata2:50M:autoextend:max:500M</a:t>
            </a:r>
          </a:p>
          <a:p>
            <a:pPr marL="457200" lvl="1" indent="0">
              <a:buNone/>
            </a:pP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注意：原有文件大小不能改</a:t>
            </a:r>
            <a:endParaRPr lang="en-US" altLang="zh-CN"/>
          </a:p>
          <a:p>
            <a:r>
              <a:rPr lang="zh-CN" altLang="en-US"/>
              <a:t>存储内容</a:t>
            </a:r>
            <a:endParaRPr lang="en-US" altLang="zh-CN"/>
          </a:p>
          <a:p>
            <a:pPr lvl="1"/>
            <a:r>
              <a:rPr lang="en-US" altLang="zh-CN" b="1"/>
              <a:t>innodb_file_per_table</a:t>
            </a:r>
            <a:r>
              <a:rPr lang="zh-CN" altLang="en-US"/>
              <a:t>设置为</a:t>
            </a:r>
            <a:r>
              <a:rPr lang="en-US" altLang="zh-CN"/>
              <a:t>0(</a:t>
            </a:r>
            <a:r>
              <a:rPr lang="zh-CN" altLang="en-US"/>
              <a:t>默认为</a:t>
            </a:r>
            <a:r>
              <a:rPr lang="en-US" altLang="zh-CN"/>
              <a:t>1)</a:t>
            </a:r>
            <a:r>
              <a:rPr lang="zh-CN" altLang="en-US"/>
              <a:t>，则建表时默认存入</a:t>
            </a:r>
            <a:r>
              <a:rPr lang="en-US" altLang="zh-CN"/>
              <a:t>system</a:t>
            </a:r>
            <a:r>
              <a:rPr lang="zh-CN" altLang="en-US"/>
              <a:t>表空间</a:t>
            </a:r>
          </a:p>
          <a:p>
            <a:pPr lvl="1"/>
            <a:r>
              <a:rPr lang="en-US" altLang="zh-CN"/>
              <a:t>doublewrite buffer</a:t>
            </a:r>
            <a:r>
              <a:rPr lang="zh-CN" altLang="en-US"/>
              <a:t>，</a:t>
            </a:r>
            <a:r>
              <a:rPr lang="en-US" altLang="zh-CN"/>
              <a:t>innodb_doublewrite</a:t>
            </a:r>
            <a:r>
              <a:rPr lang="zh-CN" altLang="en-US"/>
              <a:t>默认开启，关闭可设置为</a:t>
            </a:r>
            <a:r>
              <a:rPr lang="en-US" altLang="zh-CN"/>
              <a:t>0 </a:t>
            </a:r>
          </a:p>
          <a:p>
            <a:pPr lvl="1"/>
            <a:r>
              <a:rPr lang="en-US" altLang="zh-CN"/>
              <a:t>change buffer </a:t>
            </a:r>
          </a:p>
          <a:p>
            <a:pPr lvl="1"/>
            <a:r>
              <a:rPr lang="zh-CN" altLang="en-US"/>
              <a:t>数据字典</a:t>
            </a:r>
            <a:r>
              <a:rPr lang="en-US" altLang="zh-CN"/>
              <a:t>(</a:t>
            </a:r>
            <a:r>
              <a:rPr lang="zh-CN" altLang="en-US"/>
              <a:t>由</a:t>
            </a:r>
            <a:r>
              <a:rPr lang="en-US" altLang="zh-CN"/>
              <a:t>8.0</a:t>
            </a:r>
            <a:r>
              <a:rPr lang="zh-CN" altLang="en-US"/>
              <a:t>开始，数据字典存入</a:t>
            </a:r>
            <a:r>
              <a:rPr lang="en-US" altLang="zh-CN"/>
              <a:t>mysql</a:t>
            </a:r>
            <a:r>
              <a:rPr lang="zh-CN" altLang="en-US"/>
              <a:t>数据库</a:t>
            </a:r>
            <a:r>
              <a:rPr lang="en-US" altLang="zh-CN"/>
              <a:t>)</a:t>
            </a:r>
            <a:br>
              <a:rPr lang="en-US" altLang="zh-CN"/>
            </a:b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36235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红色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精装书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第一章 数据库技术基础3.0.potx" id="{0C4891AA-DFDA-423A-9AB5-40E3C2A9E7D8}" vid="{C2401741-280E-4530-B20C-76B9544EF2E8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3514</TotalTime>
  <Words>1185</Words>
  <Application>Microsoft Office PowerPoint</Application>
  <PresentationFormat>宽屏</PresentationFormat>
  <Paragraphs>169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6" baseType="lpstr">
      <vt:lpstr>华文琥珀</vt:lpstr>
      <vt:lpstr>楷体</vt:lpstr>
      <vt:lpstr>宋体</vt:lpstr>
      <vt:lpstr>幼圆</vt:lpstr>
      <vt:lpstr>Arial</vt:lpstr>
      <vt:lpstr>Century Gothic</vt:lpstr>
      <vt:lpstr>Consolas</vt:lpstr>
      <vt:lpstr>Times New Roman</vt:lpstr>
      <vt:lpstr>Office 主题​​</vt:lpstr>
      <vt:lpstr>12</vt:lpstr>
      <vt:lpstr>MySQL相关目录</vt:lpstr>
      <vt:lpstr>MySQL相关目录</vt:lpstr>
      <vt:lpstr>general query log与slow query log</vt:lpstr>
      <vt:lpstr>error log</vt:lpstr>
      <vt:lpstr>binary redo log</vt:lpstr>
      <vt:lpstr>表空间</vt:lpstr>
      <vt:lpstr>表空间类型</vt:lpstr>
      <vt:lpstr>system表空间</vt:lpstr>
      <vt:lpstr>innodb_file_per_table表空间</vt:lpstr>
      <vt:lpstr>*把file_per_table文件放到datadir之外</vt:lpstr>
      <vt:lpstr>使用general tablespace</vt:lpstr>
      <vt:lpstr>general tablespace</vt:lpstr>
      <vt:lpstr>*查询表空间的数据文件</vt:lpstr>
      <vt:lpstr>在表空间之间移动表</vt:lpstr>
      <vt:lpstr>查询表所在的表空间</vt:lpstr>
      <vt:lpstr>表空间管理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gupt</cp:lastModifiedBy>
  <cp:revision>887</cp:revision>
  <dcterms:created xsi:type="dcterms:W3CDTF">2015-08-21T10:03:15Z</dcterms:created>
  <dcterms:modified xsi:type="dcterms:W3CDTF">2024-06-06T03:32:45Z</dcterms:modified>
</cp:coreProperties>
</file>